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DM Sans" pitchFamily="2"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32" d="100"/>
          <a:sy n="32" d="100"/>
        </p:scale>
        <p:origin x="776"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 5 categories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Reactions!$A$2:$A$6</c:f>
              <c:strCache>
                <c:ptCount val="5"/>
                <c:pt idx="0">
                  <c:v>Animals</c:v>
                </c:pt>
                <c:pt idx="1">
                  <c:v>Science</c:v>
                </c:pt>
                <c:pt idx="2">
                  <c:v>Health Eating </c:v>
                </c:pt>
                <c:pt idx="3">
                  <c:v>Technology</c:v>
                </c:pt>
                <c:pt idx="4">
                  <c:v>Food</c:v>
                </c:pt>
              </c:strCache>
            </c:strRef>
          </c:cat>
          <c:val>
            <c:numRef>
              <c:f>Reactions!$B$2:$B$6</c:f>
              <c:numCache>
                <c:formatCode>General</c:formatCode>
                <c:ptCount val="5"/>
                <c:pt idx="0">
                  <c:v>68624</c:v>
                </c:pt>
                <c:pt idx="1">
                  <c:v>65405</c:v>
                </c:pt>
                <c:pt idx="2">
                  <c:v>63138</c:v>
                </c:pt>
                <c:pt idx="3">
                  <c:v>63035</c:v>
                </c:pt>
                <c:pt idx="4">
                  <c:v>61598</c:v>
                </c:pt>
              </c:numCache>
            </c:numRef>
          </c:val>
          <c:extLst>
            <c:ext xmlns:c16="http://schemas.microsoft.com/office/drawing/2014/chart" uri="{C3380CC4-5D6E-409C-BE32-E72D297353CC}">
              <c16:uniqueId val="{00000000-D9C1-47E6-920B-5F6740366221}"/>
            </c:ext>
          </c:extLst>
        </c:ser>
        <c:dLbls>
          <c:showLegendKey val="0"/>
          <c:showVal val="0"/>
          <c:showCatName val="0"/>
          <c:showSerName val="0"/>
          <c:showPercent val="0"/>
          <c:showBubbleSize val="0"/>
        </c:dLbls>
        <c:gapWidth val="219"/>
        <c:overlap val="-27"/>
        <c:axId val="553651248"/>
        <c:axId val="553660968"/>
      </c:barChart>
      <c:catAx>
        <c:axId val="55365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660968"/>
        <c:crosses val="autoZero"/>
        <c:auto val="1"/>
        <c:lblAlgn val="ctr"/>
        <c:lblOffset val="100"/>
        <c:noMultiLvlLbl val="0"/>
      </c:catAx>
      <c:valAx>
        <c:axId val="553660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651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C6BDFD98-8135-3BED-E954-E2A51B4939E7}"/>
              </a:ext>
            </a:extLst>
          </p:cNvPr>
          <p:cNvSpPr txBox="1"/>
          <p:nvPr/>
        </p:nvSpPr>
        <p:spPr>
          <a:xfrm>
            <a:off x="11125200" y="1714500"/>
            <a:ext cx="6629400" cy="4062651"/>
          </a:xfrm>
          <a:prstGeom prst="rect">
            <a:avLst/>
          </a:prstGeom>
          <a:noFill/>
        </p:spPr>
        <p:txBody>
          <a:bodyPr wrap="square" rtlCol="0">
            <a:spAutoFit/>
          </a:bodyPr>
          <a:lstStyle/>
          <a:p>
            <a:r>
              <a:rPr lang="en-US" sz="2000" dirty="0"/>
              <a:t>From the chart titled “Total Score” the top 5 categories are ‘animals, science, health and eating, technology and food. </a:t>
            </a:r>
          </a:p>
          <a:p>
            <a:endParaRPr lang="en-US" sz="2000" dirty="0"/>
          </a:p>
          <a:p>
            <a:r>
              <a:rPr lang="en-US" sz="2000" dirty="0"/>
              <a:t>From this chart, you can see that people using Social Buzz are very interested Animals, healthy living, science and tech. This shows that the demographics of people using Social Buzz are mostly made up of the youths /young.</a:t>
            </a:r>
          </a:p>
          <a:p>
            <a:endParaRPr lang="en-US" sz="2000" dirty="0"/>
          </a:p>
          <a:p>
            <a:r>
              <a:rPr lang="en-US" sz="2000" dirty="0"/>
              <a:t>I would recommend increasing the number of post on the top 5 categories as the population Is a growing population which will increase the number of interactions and reactions to post on the website.</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pPr marL="285750" indent="-285750">
              <a:buFont typeface="Arial" panose="020B0604020202020204" pitchFamily="34" charset="0"/>
              <a:buChar char="•"/>
            </a:pPr>
            <a:r>
              <a:rPr lang="en-US" dirty="0"/>
              <a:t>                                       </a:t>
            </a:r>
            <a:endParaRPr lang="en-US" sz="3600" dirty="0"/>
          </a:p>
          <a:p>
            <a:pPr marL="571500" indent="-571500">
              <a:buFont typeface="Arial" panose="020B0604020202020204" pitchFamily="34" charset="0"/>
              <a:buChar char="•"/>
            </a:pPr>
            <a:r>
              <a:rPr lang="en-US" sz="3200" dirty="0"/>
              <a:t>                           An audit of their big data practice.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                           Recommendations for a successful IPO.</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                            An analysis of their content categories that </a:t>
            </a:r>
          </a:p>
          <a:p>
            <a:pPr marL="571500" indent="-571500">
              <a:buFont typeface="Arial" panose="020B0604020202020204" pitchFamily="34" charset="0"/>
              <a:buChar char="•"/>
            </a:pPr>
            <a:r>
              <a:rPr lang="en-US" sz="3200" dirty="0"/>
              <a:t>                              highlights the top 5 categories with the large   </a:t>
            </a:r>
            <a:r>
              <a:rPr lang="en-US" sz="3200" dirty="0" err="1"/>
              <a:t>st</a:t>
            </a:r>
            <a:r>
              <a:rPr lang="en-US" sz="3200" dirty="0"/>
              <a:t>                              aggregate popularity</a:t>
            </a:r>
            <a:r>
              <a:rPr lang="en-US" sz="3600" dirty="0"/>
              <a:t>.</a:t>
            </a:r>
            <a:endParaRPr lang="en-US" sz="28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517112" y="1909663"/>
            <a:ext cx="7542438"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dirty="0"/>
              <a:t>                                                                       </a:t>
            </a:r>
            <a:r>
              <a:rPr lang="en-AU" sz="3600" dirty="0">
                <a:solidFill>
                  <a:schemeClr val="bg1"/>
                </a:solidFill>
              </a:rPr>
              <a:t>Auditing of their Big data.</a:t>
            </a:r>
          </a:p>
          <a:p>
            <a:endParaRPr lang="en-AU" dirty="0">
              <a:solidFill>
                <a:schemeClr val="bg1"/>
              </a:solidFill>
            </a:endParaRPr>
          </a:p>
          <a:p>
            <a:r>
              <a:rPr lang="en-AU" dirty="0"/>
              <a:t>                                                                   </a:t>
            </a:r>
            <a:r>
              <a:rPr lang="en-AU" sz="3600" dirty="0">
                <a:solidFill>
                  <a:schemeClr val="bg1"/>
                </a:solidFill>
              </a:rPr>
              <a:t>Identifying the 5 top categories </a:t>
            </a:r>
          </a:p>
          <a:p>
            <a:r>
              <a:rPr lang="en-AU" sz="3600" dirty="0">
                <a:solidFill>
                  <a:schemeClr val="bg1"/>
                </a:solidFill>
              </a:rPr>
              <a:t>                                   with the largest aggregate</a:t>
            </a:r>
          </a:p>
          <a:p>
            <a:r>
              <a:rPr lang="en-AU" sz="3600" dirty="0">
                <a:solidFill>
                  <a:schemeClr val="bg1"/>
                </a:solidFill>
              </a:rPr>
              <a:t>                                     Popularity.</a:t>
            </a:r>
          </a:p>
          <a:p>
            <a:endParaRPr lang="en-AU" dirty="0">
              <a:solidFill>
                <a:schemeClr val="bg1"/>
              </a:solidFill>
            </a:endParaRP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dirty="0"/>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6E2AF1C9-2B4B-0A26-F710-0354423CD217}"/>
              </a:ext>
            </a:extLst>
          </p:cNvPr>
          <p:cNvSpPr txBox="1"/>
          <p:nvPr/>
        </p:nvSpPr>
        <p:spPr>
          <a:xfrm>
            <a:off x="14325600" y="7421293"/>
            <a:ext cx="3455677" cy="646331"/>
          </a:xfrm>
          <a:prstGeom prst="rect">
            <a:avLst/>
          </a:prstGeom>
          <a:noFill/>
        </p:spPr>
        <p:txBody>
          <a:bodyPr wrap="square" rtlCol="0">
            <a:spAutoFit/>
          </a:bodyPr>
          <a:lstStyle/>
          <a:p>
            <a:r>
              <a:rPr lang="en-US" b="0" i="0" dirty="0">
                <a:solidFill>
                  <a:srgbClr val="000000"/>
                </a:solidFill>
                <a:effectLst/>
                <a:latin typeface="DM Sans" panose="020F0502020204030204" pitchFamily="2" charset="0"/>
              </a:rPr>
              <a:t>Andrew Fleming (Chief Technical Architect)</a:t>
            </a:r>
            <a:endParaRPr lang="en-US" dirty="0"/>
          </a:p>
        </p:txBody>
      </p:sp>
      <p:sp>
        <p:nvSpPr>
          <p:cNvPr id="33" name="TextBox 32">
            <a:extLst>
              <a:ext uri="{FF2B5EF4-FFF2-40B4-BE49-F238E27FC236}">
                <a16:creationId xmlns:a16="http://schemas.microsoft.com/office/drawing/2014/main" id="{C5E24931-3FE2-7105-6669-E95ACD3691A8}"/>
              </a:ext>
            </a:extLst>
          </p:cNvPr>
          <p:cNvSpPr txBox="1"/>
          <p:nvPr/>
        </p:nvSpPr>
        <p:spPr>
          <a:xfrm>
            <a:off x="14325600" y="4610100"/>
            <a:ext cx="3455677" cy="646331"/>
          </a:xfrm>
          <a:prstGeom prst="rect">
            <a:avLst/>
          </a:prstGeom>
          <a:noFill/>
        </p:spPr>
        <p:txBody>
          <a:bodyPr wrap="square" rtlCol="0">
            <a:spAutoFit/>
          </a:bodyPr>
          <a:lstStyle/>
          <a:p>
            <a:r>
              <a:rPr lang="en-US" b="0" i="0" dirty="0">
                <a:solidFill>
                  <a:srgbClr val="000000"/>
                </a:solidFill>
                <a:effectLst/>
                <a:latin typeface="DM Sans" pitchFamily="2" charset="0"/>
              </a:rPr>
              <a:t>Marcus </a:t>
            </a:r>
            <a:r>
              <a:rPr lang="en-US" b="0" i="0" dirty="0" err="1">
                <a:solidFill>
                  <a:srgbClr val="000000"/>
                </a:solidFill>
                <a:effectLst/>
                <a:latin typeface="DM Sans" pitchFamily="2" charset="0"/>
              </a:rPr>
              <a:t>Rompton</a:t>
            </a:r>
            <a:r>
              <a:rPr lang="en-US" b="0" i="0" dirty="0">
                <a:solidFill>
                  <a:srgbClr val="000000"/>
                </a:solidFill>
                <a:effectLst/>
                <a:latin typeface="DM Sans" pitchFamily="2" charset="0"/>
              </a:rPr>
              <a:t> (Senior Principle)</a:t>
            </a:r>
            <a:endParaRPr lang="en-US" dirty="0"/>
          </a:p>
        </p:txBody>
      </p:sp>
      <p:sp>
        <p:nvSpPr>
          <p:cNvPr id="34" name="TextBox 33">
            <a:extLst>
              <a:ext uri="{FF2B5EF4-FFF2-40B4-BE49-F238E27FC236}">
                <a16:creationId xmlns:a16="http://schemas.microsoft.com/office/drawing/2014/main" id="{EEA1BF36-3B21-EB7A-189B-802CB0087469}"/>
              </a:ext>
            </a:extLst>
          </p:cNvPr>
          <p:cNvSpPr txBox="1"/>
          <p:nvPr/>
        </p:nvSpPr>
        <p:spPr>
          <a:xfrm>
            <a:off x="14478000" y="1825527"/>
            <a:ext cx="2667000" cy="369332"/>
          </a:xfrm>
          <a:prstGeom prst="rect">
            <a:avLst/>
          </a:prstGeom>
          <a:noFill/>
        </p:spPr>
        <p:txBody>
          <a:bodyPr wrap="square" rtlCol="0">
            <a:spAutoFit/>
          </a:bodyPr>
          <a:lstStyle/>
          <a:p>
            <a:r>
              <a:rPr lang="en-US" dirty="0"/>
              <a:t>Myself ( 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226729" y="543946"/>
            <a:ext cx="10261101" cy="9336900"/>
            <a:chOff x="-291423" y="183724"/>
            <a:chExt cx="13681469" cy="12449200"/>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91423" y="183724"/>
              <a:ext cx="3005065" cy="2794711"/>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2333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      </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1C2C269D-70A1-7EEE-C492-E4148711EBEA}"/>
              </a:ext>
            </a:extLst>
          </p:cNvPr>
          <p:cNvSpPr txBox="1"/>
          <p:nvPr/>
        </p:nvSpPr>
        <p:spPr>
          <a:xfrm>
            <a:off x="4191000" y="1372359"/>
            <a:ext cx="9220200" cy="8679299"/>
          </a:xfrm>
          <a:prstGeom prst="rect">
            <a:avLst/>
          </a:prstGeom>
          <a:noFill/>
        </p:spPr>
        <p:txBody>
          <a:bodyPr wrap="square" rtlCol="0">
            <a:spAutoFit/>
          </a:bodyPr>
          <a:lstStyle/>
          <a:p>
            <a:r>
              <a:rPr lang="en-US" dirty="0"/>
              <a:t> </a:t>
            </a:r>
            <a:r>
              <a:rPr lang="en-US" dirty="0">
                <a:solidFill>
                  <a:schemeClr val="bg1"/>
                </a:solidFill>
              </a:rPr>
              <a:t>Gathering of information about the data</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Collect the data( downloaded the data)</a:t>
            </a:r>
          </a:p>
          <a:p>
            <a:r>
              <a:rPr lang="en-US" dirty="0">
                <a:solidFill>
                  <a:schemeClr val="bg1"/>
                </a:solidFill>
              </a:rPr>
              <a:t>          </a:t>
            </a:r>
          </a:p>
          <a:p>
            <a:endParaRPr lang="en-US" dirty="0">
              <a:solidFill>
                <a:schemeClr val="bg1"/>
              </a:solidFill>
            </a:endParaRPr>
          </a:p>
          <a:p>
            <a:endParaRPr lang="en-US" dirty="0">
              <a:solidFill>
                <a:schemeClr val="bg1"/>
              </a:solidFill>
            </a:endParaRPr>
          </a:p>
          <a:p>
            <a:r>
              <a:rPr lang="en-US" dirty="0">
                <a:solidFill>
                  <a:schemeClr val="bg1"/>
                </a:solidFill>
              </a:rPr>
              <a:t>                                                             Data cleaning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t>
            </a:r>
          </a:p>
          <a:p>
            <a:endParaRPr lang="en-US" dirty="0">
              <a:solidFill>
                <a:schemeClr val="bg1"/>
              </a:solidFill>
            </a:endParaRPr>
          </a:p>
          <a:p>
            <a:endParaRPr lang="en-US" dirty="0">
              <a:solidFill>
                <a:schemeClr val="bg1"/>
              </a:solidFill>
            </a:endParaRPr>
          </a:p>
          <a:p>
            <a:r>
              <a:rPr lang="en-US" dirty="0">
                <a:solidFill>
                  <a:schemeClr val="bg1"/>
                </a:solidFill>
              </a:rPr>
              <a:t>                                                                                                  Data analysis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Discover insights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1400BFF7-4345-A488-34FA-3BCD43AE8AAA}"/>
              </a:ext>
            </a:extLst>
          </p:cNvPr>
          <p:cNvSpPr txBox="1"/>
          <p:nvPr/>
        </p:nvSpPr>
        <p:spPr>
          <a:xfrm>
            <a:off x="1028700" y="2324100"/>
            <a:ext cx="15354300" cy="1200329"/>
          </a:xfrm>
          <a:prstGeom prst="rect">
            <a:avLst/>
          </a:prstGeom>
          <a:noFill/>
        </p:spPr>
        <p:txBody>
          <a:bodyPr wrap="square" rtlCol="0">
            <a:spAutoFit/>
          </a:bodyPr>
          <a:lstStyle/>
          <a:p>
            <a:endParaRPr lang="en-US" dirty="0"/>
          </a:p>
          <a:p>
            <a:endParaRPr lang="en-US" dirty="0"/>
          </a:p>
          <a:p>
            <a:endParaRPr lang="en-US" dirty="0"/>
          </a:p>
          <a:p>
            <a:endParaRPr lang="en-US" dirty="0"/>
          </a:p>
        </p:txBody>
      </p:sp>
      <p:pic>
        <p:nvPicPr>
          <p:cNvPr id="16" name="Picture 15">
            <a:extLst>
              <a:ext uri="{FF2B5EF4-FFF2-40B4-BE49-F238E27FC236}">
                <a16:creationId xmlns:a16="http://schemas.microsoft.com/office/drawing/2014/main" id="{B1FC3FE2-5913-D90B-3D93-A881A95F2029}"/>
              </a:ext>
            </a:extLst>
          </p:cNvPr>
          <p:cNvPicPr>
            <a:picLocks noChangeAspect="1"/>
          </p:cNvPicPr>
          <p:nvPr/>
        </p:nvPicPr>
        <p:blipFill>
          <a:blip r:embed="rId7"/>
          <a:stretch>
            <a:fillRect/>
          </a:stretch>
        </p:blipFill>
        <p:spPr>
          <a:xfrm>
            <a:off x="1751622" y="2539957"/>
            <a:ext cx="7392378" cy="34291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8FD3A404-5623-B2CF-F036-15E654034698}"/>
              </a:ext>
            </a:extLst>
          </p:cNvPr>
          <p:cNvGraphicFramePr>
            <a:graphicFrameLocks/>
          </p:cNvGraphicFramePr>
          <p:nvPr>
            <p:extLst>
              <p:ext uri="{D42A27DB-BD31-4B8C-83A1-F6EECF244321}">
                <p14:modId xmlns:p14="http://schemas.microsoft.com/office/powerpoint/2010/main" val="1546863234"/>
              </p:ext>
            </p:extLst>
          </p:nvPr>
        </p:nvGraphicFramePr>
        <p:xfrm>
          <a:off x="3124540" y="2023500"/>
          <a:ext cx="6267938" cy="3475483"/>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4FFC14AB-3FFA-D4AB-4757-01DE0489FCAD}"/>
              </a:ext>
            </a:extLst>
          </p:cNvPr>
          <p:cNvSpPr txBox="1"/>
          <p:nvPr/>
        </p:nvSpPr>
        <p:spPr>
          <a:xfrm>
            <a:off x="3069359" y="2095500"/>
            <a:ext cx="4783587" cy="954107"/>
          </a:xfrm>
          <a:prstGeom prst="rect">
            <a:avLst/>
          </a:prstGeom>
          <a:noFill/>
        </p:spPr>
        <p:txBody>
          <a:bodyPr wrap="square" rtlCol="0">
            <a:spAutoFit/>
          </a:bodyPr>
          <a:lstStyle/>
          <a:p>
            <a:r>
              <a:rPr lang="en-US" sz="2800" dirty="0"/>
              <a:t>Number of unique Categories</a:t>
            </a:r>
          </a:p>
          <a:p>
            <a:r>
              <a:rPr lang="en-US" sz="2800" dirty="0">
                <a:solidFill>
                  <a:schemeClr val="tx2"/>
                </a:solidFill>
              </a:rPr>
              <a:t>                 16</a:t>
            </a:r>
            <a:endParaRPr lang="en-US" dirty="0">
              <a:solidFill>
                <a:schemeClr val="tx2"/>
              </a:solidFill>
            </a:endParaRPr>
          </a:p>
        </p:txBody>
      </p:sp>
      <p:sp>
        <p:nvSpPr>
          <p:cNvPr id="28" name="TextBox 27">
            <a:extLst>
              <a:ext uri="{FF2B5EF4-FFF2-40B4-BE49-F238E27FC236}">
                <a16:creationId xmlns:a16="http://schemas.microsoft.com/office/drawing/2014/main" id="{E8D55E7B-482E-EE43-ADE0-66C94AD31066}"/>
              </a:ext>
            </a:extLst>
          </p:cNvPr>
          <p:cNvSpPr txBox="1"/>
          <p:nvPr/>
        </p:nvSpPr>
        <p:spPr>
          <a:xfrm>
            <a:off x="9601200" y="2095500"/>
            <a:ext cx="7397100" cy="830997"/>
          </a:xfrm>
          <a:prstGeom prst="rect">
            <a:avLst/>
          </a:prstGeom>
          <a:noFill/>
        </p:spPr>
        <p:txBody>
          <a:bodyPr wrap="square" rtlCol="0">
            <a:spAutoFit/>
          </a:bodyPr>
          <a:lstStyle/>
          <a:p>
            <a:r>
              <a:rPr lang="en-US" sz="2400" dirty="0"/>
              <a:t>Number of reactions to the most popular category</a:t>
            </a:r>
          </a:p>
          <a:p>
            <a:r>
              <a:rPr lang="en-US" sz="2400" dirty="0">
                <a:solidFill>
                  <a:schemeClr val="tx2"/>
                </a:solidFill>
              </a:rPr>
              <a:t>                                1738</a:t>
            </a:r>
          </a:p>
        </p:txBody>
      </p:sp>
      <p:sp>
        <p:nvSpPr>
          <p:cNvPr id="29" name="TextBox 28">
            <a:extLst>
              <a:ext uri="{FF2B5EF4-FFF2-40B4-BE49-F238E27FC236}">
                <a16:creationId xmlns:a16="http://schemas.microsoft.com/office/drawing/2014/main" id="{F82A3CC2-FFC3-46AB-7C5B-34258E88D5EC}"/>
              </a:ext>
            </a:extLst>
          </p:cNvPr>
          <p:cNvSpPr txBox="1"/>
          <p:nvPr/>
        </p:nvSpPr>
        <p:spPr>
          <a:xfrm>
            <a:off x="3657600" y="4076700"/>
            <a:ext cx="6477000" cy="954107"/>
          </a:xfrm>
          <a:prstGeom prst="rect">
            <a:avLst/>
          </a:prstGeom>
          <a:noFill/>
        </p:spPr>
        <p:txBody>
          <a:bodyPr wrap="square" rtlCol="0">
            <a:spAutoFit/>
          </a:bodyPr>
          <a:lstStyle/>
          <a:p>
            <a:r>
              <a:rPr lang="en-US" sz="2800" dirty="0"/>
              <a:t>Month with the most posts</a:t>
            </a:r>
          </a:p>
          <a:p>
            <a:r>
              <a:rPr lang="en-US" sz="2800" dirty="0"/>
              <a:t>                    </a:t>
            </a:r>
            <a:r>
              <a:rPr lang="en-US" sz="2800" dirty="0">
                <a:solidFill>
                  <a:schemeClr val="tx2"/>
                </a:solidFill>
              </a:rPr>
              <a:t>MAY</a:t>
            </a:r>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291</Words>
  <Application>Microsoft Office PowerPoint</Application>
  <PresentationFormat>Custom</PresentationFormat>
  <Paragraphs>119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DM Sans</vt:lpstr>
      <vt:lpstr>Arial</vt:lpstr>
      <vt:lpstr>Calibri</vt:lpstr>
      <vt:lpstr>Clear Sans Regular Bold</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MARYLIN_VIMAR</cp:lastModifiedBy>
  <cp:revision>15</cp:revision>
  <dcterms:created xsi:type="dcterms:W3CDTF">2006-08-16T00:00:00Z</dcterms:created>
  <dcterms:modified xsi:type="dcterms:W3CDTF">2025-03-13T17:38:36Z</dcterms:modified>
  <dc:identifier>DAEhDyfaYKE</dc:identifier>
</cp:coreProperties>
</file>